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4" r:id="rId3"/>
    <p:sldId id="275" r:id="rId4"/>
    <p:sldId id="267" r:id="rId5"/>
    <p:sldId id="268" r:id="rId6"/>
    <p:sldId id="269" r:id="rId7"/>
    <p:sldId id="263" r:id="rId8"/>
    <p:sldId id="264" r:id="rId9"/>
    <p:sldId id="258" r:id="rId10"/>
    <p:sldId id="266" r:id="rId11"/>
    <p:sldId id="262" r:id="rId12"/>
    <p:sldId id="259" r:id="rId13"/>
    <p:sldId id="260" r:id="rId14"/>
    <p:sldId id="261" r:id="rId15"/>
    <p:sldId id="270" r:id="rId16"/>
    <p:sldId id="271" r:id="rId17"/>
    <p:sldId id="27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36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0F59F65-8D66-4857-ACE9-BF6AD57AF0D3}" type="datetimeFigureOut">
              <a:rPr lang="en-GB" smtClean="0"/>
              <a:t>20/03/2015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37F0716-2988-493F-8E11-AD57B7F35545}" type="slidenum">
              <a:rPr lang="en-GB" smtClean="0"/>
              <a:t>‹#›</a:t>
            </a:fld>
            <a:endParaRPr lang="en-GB"/>
          </a:p>
        </p:txBody>
      </p:sp>
    </p:spTree>
    <p:extLst>
      <p:ext uri="{BB962C8B-B14F-4D97-AF65-F5344CB8AC3E}">
        <p14:creationId xmlns:p14="http://schemas.microsoft.com/office/powerpoint/2010/main" val="745568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0F59F65-8D66-4857-ACE9-BF6AD57AF0D3}" type="datetimeFigureOut">
              <a:rPr lang="en-GB" smtClean="0"/>
              <a:t>20/03/2015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37F0716-2988-493F-8E11-AD57B7F35545}" type="slidenum">
              <a:rPr lang="en-GB" smtClean="0"/>
              <a:t>‹#›</a:t>
            </a:fld>
            <a:endParaRPr lang="en-GB"/>
          </a:p>
        </p:txBody>
      </p:sp>
    </p:spTree>
    <p:extLst>
      <p:ext uri="{BB962C8B-B14F-4D97-AF65-F5344CB8AC3E}">
        <p14:creationId xmlns:p14="http://schemas.microsoft.com/office/powerpoint/2010/main" val="27646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F59F65-8D66-4857-ACE9-BF6AD57AF0D3}" type="datetimeFigureOut">
              <a:rPr lang="en-GB" smtClean="0"/>
              <a:t>20/03/2015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37F0716-2988-493F-8E11-AD57B7F35545}" type="slidenum">
              <a:rPr lang="en-GB" smtClean="0"/>
              <a:t>‹#›</a:t>
            </a:fld>
            <a:endParaRPr lang="en-GB"/>
          </a:p>
        </p:txBody>
      </p:sp>
    </p:spTree>
    <p:extLst>
      <p:ext uri="{BB962C8B-B14F-4D97-AF65-F5344CB8AC3E}">
        <p14:creationId xmlns:p14="http://schemas.microsoft.com/office/powerpoint/2010/main" val="1633912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0F59F65-8D66-4857-ACE9-BF6AD57AF0D3}" type="datetimeFigureOut">
              <a:rPr lang="en-GB" smtClean="0"/>
              <a:t>20/03/2015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37F0716-2988-493F-8E11-AD57B7F35545}" type="slidenum">
              <a:rPr lang="en-GB" smtClean="0"/>
              <a:t>‹#›</a:t>
            </a:fld>
            <a:endParaRPr lang="en-GB"/>
          </a:p>
        </p:txBody>
      </p:sp>
    </p:spTree>
    <p:extLst>
      <p:ext uri="{BB962C8B-B14F-4D97-AF65-F5344CB8AC3E}">
        <p14:creationId xmlns:p14="http://schemas.microsoft.com/office/powerpoint/2010/main" val="909546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0F59F65-8D66-4857-ACE9-BF6AD57AF0D3}" type="datetimeFigureOut">
              <a:rPr lang="en-GB" smtClean="0"/>
              <a:t>20/03/2015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37F0716-2988-493F-8E11-AD57B7F35545}" type="slidenum">
              <a:rPr lang="en-GB" smtClean="0"/>
              <a:t>‹#›</a:t>
            </a:fld>
            <a:endParaRPr lang="en-GB"/>
          </a:p>
        </p:txBody>
      </p:sp>
    </p:spTree>
    <p:extLst>
      <p:ext uri="{BB962C8B-B14F-4D97-AF65-F5344CB8AC3E}">
        <p14:creationId xmlns:p14="http://schemas.microsoft.com/office/powerpoint/2010/main" val="16275282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0F59F65-8D66-4857-ACE9-BF6AD57AF0D3}" type="datetimeFigureOut">
              <a:rPr lang="en-GB" smtClean="0"/>
              <a:t>20/03/2015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37F0716-2988-493F-8E11-AD57B7F35545}" type="slidenum">
              <a:rPr lang="en-GB" smtClean="0"/>
              <a:t>‹#›</a:t>
            </a:fld>
            <a:endParaRPr lang="en-GB"/>
          </a:p>
        </p:txBody>
      </p:sp>
    </p:spTree>
    <p:extLst>
      <p:ext uri="{BB962C8B-B14F-4D97-AF65-F5344CB8AC3E}">
        <p14:creationId xmlns:p14="http://schemas.microsoft.com/office/powerpoint/2010/main" val="34880303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F59F65-8D66-4857-ACE9-BF6AD57AF0D3}" type="datetimeFigureOut">
              <a:rPr lang="en-GB" smtClean="0"/>
              <a:t>20/03/2015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37F0716-2988-493F-8E11-AD57B7F35545}" type="slidenum">
              <a:rPr lang="en-GB" smtClean="0"/>
              <a:t>‹#›</a:t>
            </a:fld>
            <a:endParaRPr lang="en-GB"/>
          </a:p>
        </p:txBody>
      </p:sp>
    </p:spTree>
    <p:extLst>
      <p:ext uri="{BB962C8B-B14F-4D97-AF65-F5344CB8AC3E}">
        <p14:creationId xmlns:p14="http://schemas.microsoft.com/office/powerpoint/2010/main" val="2610711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F59F65-8D66-4857-ACE9-BF6AD57AF0D3}" type="datetimeFigureOut">
              <a:rPr lang="en-GB" smtClean="0"/>
              <a:t>20/03/2015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37F0716-2988-493F-8E11-AD57B7F35545}" type="slidenum">
              <a:rPr lang="en-GB" smtClean="0"/>
              <a:t>‹#›</a:t>
            </a:fld>
            <a:endParaRPr lang="en-GB"/>
          </a:p>
        </p:txBody>
      </p:sp>
    </p:spTree>
    <p:extLst>
      <p:ext uri="{BB962C8B-B14F-4D97-AF65-F5344CB8AC3E}">
        <p14:creationId xmlns:p14="http://schemas.microsoft.com/office/powerpoint/2010/main" val="20298962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F59F65-8D66-4857-ACE9-BF6AD57AF0D3}" type="datetimeFigureOut">
              <a:rPr lang="en-GB" smtClean="0"/>
              <a:t>20/03/2015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37F0716-2988-493F-8E11-AD57B7F35545}" type="slidenum">
              <a:rPr lang="en-GB" smtClean="0"/>
              <a:t>‹#›</a:t>
            </a:fld>
            <a:endParaRPr lang="en-GB"/>
          </a:p>
        </p:txBody>
      </p:sp>
    </p:spTree>
    <p:extLst>
      <p:ext uri="{BB962C8B-B14F-4D97-AF65-F5344CB8AC3E}">
        <p14:creationId xmlns:p14="http://schemas.microsoft.com/office/powerpoint/2010/main" val="16431228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0F59F65-8D66-4857-ACE9-BF6AD57AF0D3}" type="datetimeFigureOut">
              <a:rPr lang="en-GB" smtClean="0"/>
              <a:t>20/03/2015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37F0716-2988-493F-8E11-AD57B7F35545}" type="slidenum">
              <a:rPr lang="en-GB" smtClean="0"/>
              <a:t>‹#›</a:t>
            </a:fld>
            <a:endParaRPr lang="en-GB"/>
          </a:p>
        </p:txBody>
      </p:sp>
    </p:spTree>
    <p:extLst>
      <p:ext uri="{BB962C8B-B14F-4D97-AF65-F5344CB8AC3E}">
        <p14:creationId xmlns:p14="http://schemas.microsoft.com/office/powerpoint/2010/main" val="309718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0F59F65-8D66-4857-ACE9-BF6AD57AF0D3}" type="datetimeFigureOut">
              <a:rPr lang="en-GB" smtClean="0"/>
              <a:t>20/03/2015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37F0716-2988-493F-8E11-AD57B7F35545}" type="slidenum">
              <a:rPr lang="en-GB" smtClean="0"/>
              <a:t>‹#›</a:t>
            </a:fld>
            <a:endParaRPr lang="en-GB"/>
          </a:p>
        </p:txBody>
      </p:sp>
    </p:spTree>
    <p:extLst>
      <p:ext uri="{BB962C8B-B14F-4D97-AF65-F5344CB8AC3E}">
        <p14:creationId xmlns:p14="http://schemas.microsoft.com/office/powerpoint/2010/main" val="1798978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F59F65-8D66-4857-ACE9-BF6AD57AF0D3}" type="datetimeFigureOut">
              <a:rPr lang="en-GB" smtClean="0"/>
              <a:t>20/03/2015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7F0716-2988-493F-8E11-AD57B7F35545}" type="slidenum">
              <a:rPr lang="en-GB" smtClean="0"/>
              <a:t>‹#›</a:t>
            </a:fld>
            <a:endParaRPr lang="en-GB"/>
          </a:p>
        </p:txBody>
      </p:sp>
    </p:spTree>
    <p:extLst>
      <p:ext uri="{BB962C8B-B14F-4D97-AF65-F5344CB8AC3E}">
        <p14:creationId xmlns:p14="http://schemas.microsoft.com/office/powerpoint/2010/main" val="8104119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youtube.com/watch?v=HoFNs-3r0Go"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youtube.com/watch?v=4fQYhI-m-N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youtube.com/watch?v=OvgtwMCaIcU"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Cognitive Approach to abnormality</a:t>
            </a:r>
            <a:endParaRPr lang="en-GB" dirty="0"/>
          </a:p>
        </p:txBody>
      </p:sp>
      <p:sp>
        <p:nvSpPr>
          <p:cNvPr id="3" name="Subtitle 2"/>
          <p:cNvSpPr>
            <a:spLocks noGrp="1"/>
          </p:cNvSpPr>
          <p:nvPr>
            <p:ph type="subTitle" idx="1"/>
          </p:nvPr>
        </p:nvSpPr>
        <p:spPr/>
        <p:txBody>
          <a:bodyPr/>
          <a:lstStyle/>
          <a:p>
            <a:r>
              <a:rPr lang="en-GB" dirty="0" smtClean="0">
                <a:hlinkClick r:id="rId2"/>
              </a:rPr>
              <a:t>Link</a:t>
            </a:r>
            <a:endParaRPr lang="en-GB" dirty="0"/>
          </a:p>
        </p:txBody>
      </p:sp>
    </p:spTree>
    <p:extLst>
      <p:ext uri="{BB962C8B-B14F-4D97-AF65-F5344CB8AC3E}">
        <p14:creationId xmlns:p14="http://schemas.microsoft.com/office/powerpoint/2010/main" val="41418275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The dance (or </a:t>
            </a:r>
            <a:r>
              <a:rPr lang="en-GB"/>
              <a:t>Cognitive </a:t>
            </a:r>
            <a:r>
              <a:rPr lang="en-GB" smtClean="0"/>
              <a:t>triad, Beck)</a:t>
            </a:r>
            <a:endParaRPr lang="en-GB"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608" y="1662748"/>
            <a:ext cx="6988913" cy="43585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44110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Or (</a:t>
            </a:r>
            <a:r>
              <a:rPr lang="en-GB" dirty="0"/>
              <a:t>E</a:t>
            </a:r>
            <a:r>
              <a:rPr lang="en-GB" dirty="0" smtClean="0"/>
              <a:t>llis)</a:t>
            </a:r>
            <a:endParaRPr lang="en-GB" dirty="0"/>
          </a:p>
        </p:txBody>
      </p:sp>
      <p:sp>
        <p:nvSpPr>
          <p:cNvPr id="4" name="TextBox 3"/>
          <p:cNvSpPr txBox="1"/>
          <p:nvPr/>
        </p:nvSpPr>
        <p:spPr>
          <a:xfrm>
            <a:off x="2411760" y="1682800"/>
            <a:ext cx="4295663" cy="369332"/>
          </a:xfrm>
          <a:prstGeom prst="rect">
            <a:avLst/>
          </a:prstGeom>
          <a:noFill/>
        </p:spPr>
        <p:txBody>
          <a:bodyPr wrap="none" rtlCol="0">
            <a:spAutoFit/>
          </a:bodyPr>
          <a:lstStyle/>
          <a:p>
            <a:r>
              <a:rPr lang="en-GB" b="1" dirty="0"/>
              <a:t>* A - Activating Event or objective situation</a:t>
            </a:r>
            <a:endParaRPr lang="en-GB" dirty="0"/>
          </a:p>
        </p:txBody>
      </p:sp>
      <p:sp>
        <p:nvSpPr>
          <p:cNvPr id="6" name="Rectangle 5"/>
          <p:cNvSpPr/>
          <p:nvPr/>
        </p:nvSpPr>
        <p:spPr>
          <a:xfrm>
            <a:off x="5652120" y="4077072"/>
            <a:ext cx="2986908" cy="369332"/>
          </a:xfrm>
          <a:prstGeom prst="rect">
            <a:avLst/>
          </a:prstGeom>
        </p:spPr>
        <p:txBody>
          <a:bodyPr wrap="none">
            <a:spAutoFit/>
          </a:bodyPr>
          <a:lstStyle/>
          <a:p>
            <a:r>
              <a:rPr lang="en-GB" b="1" dirty="0"/>
              <a:t>B - Beliefs</a:t>
            </a:r>
            <a:r>
              <a:rPr lang="en-GB" b="1" dirty="0" smtClean="0"/>
              <a:t>. Negative thoughts</a:t>
            </a:r>
            <a:endParaRPr lang="en-GB" dirty="0"/>
          </a:p>
        </p:txBody>
      </p:sp>
      <p:sp>
        <p:nvSpPr>
          <p:cNvPr id="7" name="Rectangle 6"/>
          <p:cNvSpPr/>
          <p:nvPr/>
        </p:nvSpPr>
        <p:spPr>
          <a:xfrm>
            <a:off x="641774" y="4077072"/>
            <a:ext cx="3554756" cy="369332"/>
          </a:xfrm>
          <a:prstGeom prst="rect">
            <a:avLst/>
          </a:prstGeom>
        </p:spPr>
        <p:txBody>
          <a:bodyPr wrap="none">
            <a:spAutoFit/>
          </a:bodyPr>
          <a:lstStyle/>
          <a:p>
            <a:r>
              <a:rPr lang="en-GB" b="1" dirty="0"/>
              <a:t>C - Consequence</a:t>
            </a:r>
            <a:r>
              <a:rPr lang="en-GB" b="1" dirty="0" smtClean="0"/>
              <a:t>. Negative feelings</a:t>
            </a:r>
            <a:r>
              <a:rPr lang="en-GB" dirty="0"/>
              <a:t> </a:t>
            </a:r>
          </a:p>
        </p:txBody>
      </p:sp>
      <p:sp>
        <p:nvSpPr>
          <p:cNvPr id="8" name="Down Arrow 7"/>
          <p:cNvSpPr/>
          <p:nvPr/>
        </p:nvSpPr>
        <p:spPr>
          <a:xfrm rot="18982631">
            <a:off x="6621920" y="1936509"/>
            <a:ext cx="558944" cy="223418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Down Arrow 8"/>
          <p:cNvSpPr/>
          <p:nvPr/>
        </p:nvSpPr>
        <p:spPr>
          <a:xfrm rot="5400000">
            <a:off x="4644046" y="3673700"/>
            <a:ext cx="425187" cy="13014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Down Arrow 9"/>
          <p:cNvSpPr/>
          <p:nvPr/>
        </p:nvSpPr>
        <p:spPr>
          <a:xfrm rot="13459640">
            <a:off x="1953161" y="2001382"/>
            <a:ext cx="558944" cy="223418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027178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Plenty of research shows that people with psychological disorders have faulty or irrational thinking </a:t>
            </a:r>
            <a:r>
              <a:rPr lang="en-GB" dirty="0" smtClean="0"/>
              <a:t>processes.</a:t>
            </a:r>
          </a:p>
          <a:p>
            <a:r>
              <a:rPr lang="en-GB" dirty="0" smtClean="0"/>
              <a:t>That is I get anxious when I go out – everybody is talking about me. </a:t>
            </a:r>
            <a:endParaRPr lang="en-GB" dirty="0"/>
          </a:p>
        </p:txBody>
      </p:sp>
    </p:spTree>
    <p:extLst>
      <p:ext uri="{BB962C8B-B14F-4D97-AF65-F5344CB8AC3E}">
        <p14:creationId xmlns:p14="http://schemas.microsoft.com/office/powerpoint/2010/main" val="34082303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However</a:t>
            </a:r>
            <a:endParaRPr lang="en-GB" dirty="0"/>
          </a:p>
        </p:txBody>
      </p:sp>
      <p:sp>
        <p:nvSpPr>
          <p:cNvPr id="3" name="Content Placeholder 2"/>
          <p:cNvSpPr>
            <a:spLocks noGrp="1"/>
          </p:cNvSpPr>
          <p:nvPr>
            <p:ph idx="1"/>
          </p:nvPr>
        </p:nvSpPr>
        <p:spPr/>
        <p:txBody>
          <a:bodyPr/>
          <a:lstStyle/>
          <a:p>
            <a:r>
              <a:rPr lang="en-GB" dirty="0"/>
              <a:t>Not much evidence for the view that faulty thinking precedes other psychological symptoms (cause or effect?)</a:t>
            </a:r>
          </a:p>
          <a:p>
            <a:r>
              <a:rPr lang="en-GB" dirty="0"/>
              <a:t>People who are clinically normal also think irrationally – so what’s the difference?</a:t>
            </a:r>
          </a:p>
          <a:p>
            <a:r>
              <a:rPr lang="en-GB" dirty="0"/>
              <a:t>All the cognitive model does is state the obvious e.g. depressed people think gloomy thoughts. No!  Really?</a:t>
            </a:r>
          </a:p>
          <a:p>
            <a:endParaRPr lang="en-GB" dirty="0"/>
          </a:p>
        </p:txBody>
      </p:sp>
    </p:spTree>
    <p:extLst>
      <p:ext uri="{BB962C8B-B14F-4D97-AF65-F5344CB8AC3E}">
        <p14:creationId xmlns:p14="http://schemas.microsoft.com/office/powerpoint/2010/main" val="37317416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Cognitive Behavioural Therapy </a:t>
            </a:r>
            <a:endParaRPr lang="en-GB" dirty="0"/>
          </a:p>
        </p:txBody>
      </p:sp>
      <p:sp>
        <p:nvSpPr>
          <p:cNvPr id="3" name="Content Placeholder 2"/>
          <p:cNvSpPr>
            <a:spLocks noGrp="1"/>
          </p:cNvSpPr>
          <p:nvPr>
            <p:ph idx="1"/>
          </p:nvPr>
        </p:nvSpPr>
        <p:spPr/>
        <p:txBody>
          <a:bodyPr>
            <a:normAutofit fontScale="55000" lnSpcReduction="20000"/>
          </a:bodyPr>
          <a:lstStyle/>
          <a:p>
            <a:r>
              <a:rPr lang="en-GB" dirty="0"/>
              <a:t>Cognitive </a:t>
            </a:r>
            <a:r>
              <a:rPr lang="en-GB" dirty="0" smtClean="0"/>
              <a:t>Behavioural </a:t>
            </a:r>
            <a:r>
              <a:rPr lang="en-GB" dirty="0"/>
              <a:t>Therapy (CBT) can be used to treat people with a wide range of mental health problems.</a:t>
            </a:r>
          </a:p>
          <a:p>
            <a:r>
              <a:rPr lang="en-GB" dirty="0"/>
              <a:t>CBT is based on the idea that how we think (cognition), how we feel (emotion) and how we act </a:t>
            </a:r>
            <a:r>
              <a:rPr lang="en-GB" dirty="0" smtClean="0"/>
              <a:t>(behaviour) </a:t>
            </a:r>
            <a:r>
              <a:rPr lang="en-GB" dirty="0"/>
              <a:t>all interact together.  Specifically, our thoughts determine our feelings and our </a:t>
            </a:r>
            <a:r>
              <a:rPr lang="en-GB" dirty="0" smtClean="0"/>
              <a:t>behaviour.</a:t>
            </a:r>
            <a:endParaRPr lang="en-GB" dirty="0"/>
          </a:p>
          <a:p>
            <a:r>
              <a:rPr lang="en-GB" dirty="0"/>
              <a:t>Therefore, negative - and unrealistic - thoughts can cause us distress and result in problems. When a person suffers with psychological distress, the way in which they interpret situations becomes skewed, which in turn has a negative impact on the actions they take.</a:t>
            </a:r>
          </a:p>
          <a:p>
            <a:r>
              <a:rPr lang="en-GB" dirty="0"/>
              <a:t>CBT aims to help people become aware of when they make negative interpretations, and of </a:t>
            </a:r>
            <a:r>
              <a:rPr lang="en-GB" dirty="0" smtClean="0"/>
              <a:t>behavioural </a:t>
            </a:r>
            <a:r>
              <a:rPr lang="en-GB" dirty="0"/>
              <a:t>patterns which reinforce the distorted thinking.  Cognitive Therapy helps people to develop alternative ways of thinking and behaving which reduce the psychological distress.</a:t>
            </a:r>
          </a:p>
          <a:p>
            <a:r>
              <a:rPr lang="en-GB" dirty="0"/>
              <a:t>Cognitive </a:t>
            </a:r>
            <a:r>
              <a:rPr lang="en-GB" dirty="0" smtClean="0"/>
              <a:t>behavioural </a:t>
            </a:r>
            <a:r>
              <a:rPr lang="en-GB" dirty="0"/>
              <a:t>therapy is, in fact, an umbrella term for many different therapies that share some common elements.</a:t>
            </a:r>
          </a:p>
          <a:p>
            <a:r>
              <a:rPr lang="en-GB" dirty="0"/>
              <a:t>Two of the earliest forms of Cognitive </a:t>
            </a:r>
            <a:r>
              <a:rPr lang="en-GB" dirty="0" smtClean="0"/>
              <a:t>behavioural </a:t>
            </a:r>
            <a:r>
              <a:rPr lang="en-GB" dirty="0"/>
              <a:t>Therapy were Rational Emotive </a:t>
            </a:r>
            <a:r>
              <a:rPr lang="en-GB" dirty="0" smtClean="0"/>
              <a:t>Behaviour </a:t>
            </a:r>
            <a:r>
              <a:rPr lang="en-GB" dirty="0"/>
              <a:t>Therapy (REBT), developed by Albert Ellis in the 1950s, </a:t>
            </a:r>
            <a:r>
              <a:rPr lang="en-GB" dirty="0" smtClean="0"/>
              <a:t>and Cognitive </a:t>
            </a:r>
            <a:r>
              <a:rPr lang="en-GB" dirty="0"/>
              <a:t>Therapy, developed by Aaron T. Beck in the </a:t>
            </a:r>
            <a:r>
              <a:rPr lang="en-GB" dirty="0" smtClean="0"/>
              <a:t>1960s. </a:t>
            </a:r>
            <a:r>
              <a:rPr lang="en-GB" dirty="0" smtClean="0">
                <a:hlinkClick r:id="rId2"/>
              </a:rPr>
              <a:t>Link</a:t>
            </a:r>
            <a:endParaRPr lang="en-GB" dirty="0"/>
          </a:p>
          <a:p>
            <a:pPr marL="0" indent="0">
              <a:buNone/>
            </a:pPr>
            <a:endParaRPr lang="en-GB" dirty="0"/>
          </a:p>
        </p:txBody>
      </p:sp>
    </p:spTree>
    <p:extLst>
      <p:ext uri="{BB962C8B-B14F-4D97-AF65-F5344CB8AC3E}">
        <p14:creationId xmlns:p14="http://schemas.microsoft.com/office/powerpoint/2010/main" val="20713245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Rational Emotive Behaviour Therapy - REBT</a:t>
            </a:r>
            <a:endParaRPr lang="en-GB" dirty="0"/>
          </a:p>
        </p:txBody>
      </p:sp>
      <p:sp>
        <p:nvSpPr>
          <p:cNvPr id="3" name="Content Placeholder 2"/>
          <p:cNvSpPr>
            <a:spLocks noGrp="1"/>
          </p:cNvSpPr>
          <p:nvPr>
            <p:ph idx="1"/>
          </p:nvPr>
        </p:nvSpPr>
        <p:spPr/>
        <p:txBody>
          <a:bodyPr>
            <a:normAutofit fontScale="40000" lnSpcReduction="20000"/>
          </a:bodyPr>
          <a:lstStyle/>
          <a:p>
            <a:pPr marL="0" indent="0">
              <a:buNone/>
            </a:pPr>
            <a:r>
              <a:rPr lang="en-GB" dirty="0" smtClean="0"/>
              <a:t>Albert </a:t>
            </a:r>
            <a:r>
              <a:rPr lang="en-GB" dirty="0"/>
              <a:t>Ellis (1957, 1962) proposes that each of us hold a unique set of assumptions about ourselves and our world that serve to guide us through life and determine our reactions to the various situations we encounter.</a:t>
            </a:r>
          </a:p>
          <a:p>
            <a:pPr marL="0" indent="0">
              <a:buNone/>
            </a:pPr>
            <a:r>
              <a:rPr lang="en-GB" dirty="0"/>
              <a:t>Unfortunately, some people’s assumptions are largely irrational, guiding them to act and react in ways that are inappropriate and that prejudice their chances of happiness and success.  Albert Ellis calls these </a:t>
            </a:r>
            <a:r>
              <a:rPr lang="en-GB" b="1" dirty="0"/>
              <a:t>basic irrational assumptions</a:t>
            </a:r>
            <a:r>
              <a:rPr lang="en-GB" dirty="0"/>
              <a:t>.</a:t>
            </a:r>
          </a:p>
          <a:p>
            <a:pPr marL="0" indent="0">
              <a:buNone/>
            </a:pPr>
            <a:r>
              <a:rPr lang="en-GB" dirty="0"/>
              <a:t>Some people irrationally assume that they are failures if they are not loved by everyone they know - they constantly seek approval and repeatedly feel rejected.  All their interactions are affected by this assumption, so that a great party can leave them dissatisfied because they don’t get enough compliments</a:t>
            </a:r>
            <a:r>
              <a:rPr lang="en-GB" dirty="0" smtClean="0"/>
              <a:t>.</a:t>
            </a:r>
          </a:p>
          <a:p>
            <a:pPr marL="0" indent="0">
              <a:buNone/>
            </a:pPr>
            <a:endParaRPr lang="en-GB" dirty="0"/>
          </a:p>
          <a:p>
            <a:pPr marL="0" indent="0">
              <a:buNone/>
            </a:pPr>
            <a:r>
              <a:rPr lang="en-GB" dirty="0"/>
              <a:t>According to Ellis, these are other common </a:t>
            </a:r>
            <a:r>
              <a:rPr lang="en-GB" b="1" dirty="0"/>
              <a:t>irrational assumptions</a:t>
            </a:r>
            <a:r>
              <a:rPr lang="en-GB" dirty="0"/>
              <a:t>:</a:t>
            </a:r>
          </a:p>
          <a:p>
            <a:pPr marL="0" indent="0">
              <a:buNone/>
            </a:pPr>
            <a:r>
              <a:rPr lang="en-GB" dirty="0" smtClean="0">
                <a:effectLst/>
              </a:rPr>
              <a:t>• The idea that one should be thoroughly competent at everything.</a:t>
            </a:r>
            <a:br>
              <a:rPr lang="en-GB" dirty="0" smtClean="0">
                <a:effectLst/>
              </a:rPr>
            </a:br>
            <a:endParaRPr lang="en-GB" dirty="0" smtClean="0">
              <a:effectLst/>
            </a:endParaRPr>
          </a:p>
          <a:p>
            <a:pPr marL="0" indent="0">
              <a:buNone/>
            </a:pPr>
            <a:r>
              <a:rPr lang="en-GB" dirty="0" smtClean="0">
                <a:effectLst/>
              </a:rPr>
              <a:t>• The idea that is it catastrophic when things are not the way you want them to be.</a:t>
            </a:r>
            <a:br>
              <a:rPr lang="en-GB" dirty="0" smtClean="0">
                <a:effectLst/>
              </a:rPr>
            </a:br>
            <a:endParaRPr lang="en-GB" dirty="0" smtClean="0">
              <a:effectLst/>
            </a:endParaRPr>
          </a:p>
          <a:p>
            <a:pPr marL="0" indent="0">
              <a:buNone/>
            </a:pPr>
            <a:r>
              <a:rPr lang="en-GB" dirty="0" smtClean="0">
                <a:effectLst/>
              </a:rPr>
              <a:t>• The idea that people have no control over their happiness.</a:t>
            </a:r>
            <a:br>
              <a:rPr lang="en-GB" dirty="0" smtClean="0">
                <a:effectLst/>
              </a:rPr>
            </a:br>
            <a:endParaRPr lang="en-GB" dirty="0" smtClean="0">
              <a:effectLst/>
            </a:endParaRPr>
          </a:p>
          <a:p>
            <a:pPr marL="0" indent="0">
              <a:buNone/>
            </a:pPr>
            <a:r>
              <a:rPr lang="en-GB" dirty="0" smtClean="0">
                <a:effectLst/>
              </a:rPr>
              <a:t>• The idea that you need someone stronger than yourself to be dependent on.</a:t>
            </a:r>
            <a:br>
              <a:rPr lang="en-GB" dirty="0" smtClean="0">
                <a:effectLst/>
              </a:rPr>
            </a:br>
            <a:endParaRPr lang="en-GB" dirty="0" smtClean="0">
              <a:effectLst/>
            </a:endParaRPr>
          </a:p>
          <a:p>
            <a:pPr marL="0" indent="0">
              <a:buNone/>
            </a:pPr>
            <a:r>
              <a:rPr lang="en-GB" dirty="0" smtClean="0">
                <a:effectLst/>
              </a:rPr>
              <a:t>• The idea that your past history greatly influences your present life.</a:t>
            </a:r>
            <a:br>
              <a:rPr lang="en-GB" dirty="0" smtClean="0">
                <a:effectLst/>
              </a:rPr>
            </a:br>
            <a:endParaRPr lang="en-GB" dirty="0" smtClean="0">
              <a:effectLst/>
            </a:endParaRPr>
          </a:p>
          <a:p>
            <a:pPr marL="0" indent="0">
              <a:buNone/>
            </a:pPr>
            <a:r>
              <a:rPr lang="en-GB" dirty="0" smtClean="0">
                <a:effectLst/>
              </a:rPr>
              <a:t>• The idea that there is a perfect solution to human problems, and it’s a disaster if you don’t find it.</a:t>
            </a:r>
          </a:p>
        </p:txBody>
      </p:sp>
    </p:spTree>
    <p:extLst>
      <p:ext uri="{BB962C8B-B14F-4D97-AF65-F5344CB8AC3E}">
        <p14:creationId xmlns:p14="http://schemas.microsoft.com/office/powerpoint/2010/main" val="41072420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40000" lnSpcReduction="20000"/>
          </a:bodyPr>
          <a:lstStyle/>
          <a:p>
            <a:r>
              <a:rPr lang="en-GB" dirty="0" smtClean="0"/>
              <a:t>Ellis believes that people often forcefully hold on to this illogical way of thinking, and therefore employs highly emotive, techniques to help them vigorously and forcefully change this irrational thinking.</a:t>
            </a:r>
          </a:p>
          <a:p>
            <a:r>
              <a:rPr lang="en-GB" dirty="0" smtClean="0"/>
              <a:t>Rational emotive behaviour therapists have cited many studies in support of this approach.  Most early studies were conducted on people with experimentally induced </a:t>
            </a:r>
            <a:r>
              <a:rPr lang="en-GB" b="1" dirty="0" smtClean="0"/>
              <a:t>anxieties</a:t>
            </a:r>
            <a:r>
              <a:rPr lang="en-GB" dirty="0" smtClean="0"/>
              <a:t> or non clinical problems such as mild fear of snakes (Kendall &amp; </a:t>
            </a:r>
            <a:r>
              <a:rPr lang="en-GB" dirty="0" err="1" smtClean="0"/>
              <a:t>Kriss</a:t>
            </a:r>
            <a:r>
              <a:rPr lang="en-GB" dirty="0" smtClean="0"/>
              <a:t>, 1983) but a number of recent studies have been done on actual clinical subjects and have also found that </a:t>
            </a:r>
            <a:r>
              <a:rPr lang="en-GB" b="1" dirty="0" smtClean="0"/>
              <a:t>rational emotive behaviour therapy</a:t>
            </a:r>
            <a:r>
              <a:rPr lang="en-GB" dirty="0" smtClean="0"/>
              <a:t> (REBT) is often helpful (Lyons &amp; Woods 1991).</a:t>
            </a:r>
          </a:p>
          <a:p>
            <a:r>
              <a:rPr lang="en-GB" dirty="0" smtClean="0"/>
              <a:t>A major aid in cognitive therapy is what Albert Ellis called the </a:t>
            </a:r>
            <a:r>
              <a:rPr lang="en-GB" b="1" dirty="0" smtClean="0"/>
              <a:t>ABC Technique of Irrational Beliefs</a:t>
            </a:r>
            <a:r>
              <a:rPr lang="en-GB" dirty="0" smtClean="0"/>
              <a:t>.</a:t>
            </a:r>
          </a:p>
          <a:p>
            <a:r>
              <a:rPr lang="en-GB" dirty="0" smtClean="0"/>
              <a:t>The first three steps analyse the process by which a person has developed irrational beliefs and may be recorded in a three-column table.</a:t>
            </a:r>
            <a:br>
              <a:rPr lang="en-GB" dirty="0" smtClean="0"/>
            </a:br>
            <a:endParaRPr lang="en-GB" dirty="0" smtClean="0"/>
          </a:p>
          <a:p>
            <a:r>
              <a:rPr lang="en-GB" b="1" dirty="0" smtClean="0"/>
              <a:t>* A - Activating Event or objective situation.</a:t>
            </a:r>
            <a:r>
              <a:rPr lang="en-GB" dirty="0" smtClean="0"/>
              <a:t> The first column records the objective situation, that is, an event that ultimately leads to some type of high emotional response or negative dysfunctional thinking.</a:t>
            </a:r>
            <a:br>
              <a:rPr lang="en-GB" dirty="0" smtClean="0"/>
            </a:br>
            <a:endParaRPr lang="en-GB" dirty="0" smtClean="0"/>
          </a:p>
          <a:p>
            <a:r>
              <a:rPr lang="en-GB" b="1" dirty="0" smtClean="0"/>
              <a:t>* B - Beliefs.</a:t>
            </a:r>
            <a:r>
              <a:rPr lang="en-GB" dirty="0" smtClean="0"/>
              <a:t> In the second column, the client writes down the negative thoughts that occurred to them.</a:t>
            </a:r>
            <a:br>
              <a:rPr lang="en-GB" dirty="0" smtClean="0"/>
            </a:br>
            <a:endParaRPr lang="en-GB" dirty="0" smtClean="0"/>
          </a:p>
          <a:p>
            <a:r>
              <a:rPr lang="en-GB" b="1" dirty="0" smtClean="0"/>
              <a:t>* C - Consequence.</a:t>
            </a:r>
            <a:r>
              <a:rPr lang="en-GB" dirty="0" smtClean="0"/>
              <a:t> The third column is for the negative feelings and dysfunctional behaviours that ensued. The negative thoughts of the second column are seen as a connecting bridge between the situation and the distressing feelings. The third column C is next explained by describing emotions or negative thoughts that the client thinks are caused by A. This could be anger, sorrow, anxiety, etc.</a:t>
            </a:r>
            <a:br>
              <a:rPr lang="en-GB" dirty="0" smtClean="0"/>
            </a:br>
            <a:endParaRPr lang="en-GB" dirty="0" smtClean="0"/>
          </a:p>
          <a:p>
            <a:r>
              <a:rPr lang="en-GB" dirty="0" smtClean="0"/>
              <a:t>Ellis believes that it is not the activating event (</a:t>
            </a:r>
            <a:r>
              <a:rPr lang="en-GB" b="1" dirty="0" smtClean="0"/>
              <a:t>A</a:t>
            </a:r>
            <a:r>
              <a:rPr lang="en-GB" dirty="0" smtClean="0"/>
              <a:t>) that causes negative emotional and behavioural consequences (</a:t>
            </a:r>
            <a:r>
              <a:rPr lang="en-GB" b="1" dirty="0" smtClean="0"/>
              <a:t>C</a:t>
            </a:r>
            <a:r>
              <a:rPr lang="en-GB" dirty="0" smtClean="0"/>
              <a:t>), but rather that a person interpret these events unrealistically and therefore has a irrational belief system (</a:t>
            </a:r>
            <a:r>
              <a:rPr lang="en-GB" b="1" dirty="0" smtClean="0"/>
              <a:t>B</a:t>
            </a:r>
            <a:r>
              <a:rPr lang="en-GB" dirty="0" smtClean="0"/>
              <a:t>) that helps cause the consequences (</a:t>
            </a:r>
            <a:r>
              <a:rPr lang="en-GB" b="1" dirty="0" smtClean="0"/>
              <a:t>C</a:t>
            </a:r>
            <a:r>
              <a:rPr lang="en-GB" dirty="0" smtClean="0"/>
              <a:t>).</a:t>
            </a:r>
          </a:p>
          <a:p>
            <a:r>
              <a:rPr lang="en-GB" dirty="0" smtClean="0">
                <a:hlinkClick r:id="rId2"/>
              </a:rPr>
              <a:t>Video on this </a:t>
            </a:r>
            <a:endParaRPr lang="en-GB" dirty="0" smtClean="0"/>
          </a:p>
          <a:p>
            <a:pPr marL="0" indent="0">
              <a:buNone/>
            </a:pPr>
            <a:endParaRPr lang="en-GB" dirty="0"/>
          </a:p>
        </p:txBody>
      </p:sp>
    </p:spTree>
    <p:extLst>
      <p:ext uri="{BB962C8B-B14F-4D97-AF65-F5344CB8AC3E}">
        <p14:creationId xmlns:p14="http://schemas.microsoft.com/office/powerpoint/2010/main" val="39068400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Beck's Cognitive Therapy</a:t>
            </a:r>
            <a:endParaRPr lang="en-GB" dirty="0"/>
          </a:p>
        </p:txBody>
      </p:sp>
      <p:sp>
        <p:nvSpPr>
          <p:cNvPr id="3" name="Content Placeholder 2"/>
          <p:cNvSpPr>
            <a:spLocks noGrp="1"/>
          </p:cNvSpPr>
          <p:nvPr>
            <p:ph idx="1"/>
          </p:nvPr>
        </p:nvSpPr>
        <p:spPr/>
        <p:txBody>
          <a:bodyPr>
            <a:normAutofit fontScale="62500" lnSpcReduction="20000"/>
          </a:bodyPr>
          <a:lstStyle/>
          <a:p>
            <a:r>
              <a:rPr lang="en-GB" dirty="0" smtClean="0"/>
              <a:t>Beck's </a:t>
            </a:r>
            <a:r>
              <a:rPr lang="en-GB" dirty="0"/>
              <a:t>(1967) approach is similar to Albert Ellis in that it emphasizes recognizing and changing negative thoughts and maladaptive beliefs.</a:t>
            </a:r>
          </a:p>
          <a:p>
            <a:r>
              <a:rPr lang="en-GB" dirty="0"/>
              <a:t>Beck believed that negative thoughts underlie mental disorders and he was particularly keen to find out why people suffered with depression. He identified two mechanisms that he thought were responsible for it.</a:t>
            </a:r>
          </a:p>
          <a:p>
            <a:r>
              <a:rPr lang="en-GB" dirty="0"/>
              <a:t>Errors in Logic (i.e. faulty information </a:t>
            </a:r>
            <a:r>
              <a:rPr lang="en-GB" dirty="0" smtClean="0"/>
              <a:t>processing)</a:t>
            </a:r>
            <a:endParaRPr lang="en-GB" dirty="0"/>
          </a:p>
          <a:p>
            <a:r>
              <a:rPr lang="en-GB" dirty="0"/>
              <a:t>Cognitive triad </a:t>
            </a:r>
          </a:p>
          <a:p>
            <a:r>
              <a:rPr lang="en-GB" dirty="0" smtClean="0"/>
              <a:t>Aaron </a:t>
            </a:r>
            <a:r>
              <a:rPr lang="en-GB" dirty="0"/>
              <a:t>Beck believes that a person’s reaction to specific upsetting thoughts may contribute to abnormality. As we confront the many situations that arise in life, both comforting and upsetting thoughts come into our heads.  Beck calls these unbidden cognition’s automatic thoughts.</a:t>
            </a:r>
          </a:p>
          <a:p>
            <a:r>
              <a:rPr lang="en-GB" dirty="0"/>
              <a:t>When a person’s stream of automatic thoughts is very negative you would expect a person to become depressed (I’m never going to get this essay finished, my girlfriend fancies my best friend, I’m getting fat, I have no money, my parents hate me - have you ever felt like this?) Quite often these negative thoughts will persist even in the face of contrary evidence</a:t>
            </a:r>
            <a:r>
              <a:rPr lang="en-GB" dirty="0" smtClean="0"/>
              <a:t>.</a:t>
            </a:r>
            <a:endParaRPr lang="en-GB" dirty="0"/>
          </a:p>
        </p:txBody>
      </p:sp>
    </p:spTree>
    <p:extLst>
      <p:ext uri="{BB962C8B-B14F-4D97-AF65-F5344CB8AC3E}">
        <p14:creationId xmlns:p14="http://schemas.microsoft.com/office/powerpoint/2010/main" val="7891657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Cognitive triad </a:t>
            </a: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608" y="1662748"/>
            <a:ext cx="6988913" cy="43585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94348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In addition, Beck (1967) identifies a number of illogical thinking processes:</a:t>
            </a:r>
            <a:endParaRPr lang="en-GB" dirty="0"/>
          </a:p>
        </p:txBody>
      </p:sp>
      <p:sp>
        <p:nvSpPr>
          <p:cNvPr id="3" name="Content Placeholder 2"/>
          <p:cNvSpPr>
            <a:spLocks noGrp="1"/>
          </p:cNvSpPr>
          <p:nvPr>
            <p:ph idx="1"/>
          </p:nvPr>
        </p:nvSpPr>
        <p:spPr/>
        <p:txBody>
          <a:bodyPr>
            <a:normAutofit fontScale="47500" lnSpcReduction="20000"/>
          </a:bodyPr>
          <a:lstStyle/>
          <a:p>
            <a:pPr marL="0" indent="0">
              <a:buNone/>
            </a:pPr>
            <a:r>
              <a:rPr lang="en-GB" b="1" dirty="0" smtClean="0"/>
              <a:t/>
            </a:r>
            <a:br>
              <a:rPr lang="en-GB" b="1" dirty="0" smtClean="0"/>
            </a:br>
            <a:endParaRPr lang="en-GB" dirty="0" smtClean="0"/>
          </a:p>
          <a:p>
            <a:pPr marL="0" indent="0">
              <a:buNone/>
            </a:pPr>
            <a:r>
              <a:rPr lang="en-GB" dirty="0" smtClean="0">
                <a:effectLst/>
              </a:rPr>
              <a:t>• selective attention: seeing only the negative features of an event</a:t>
            </a:r>
            <a:br>
              <a:rPr lang="en-GB" dirty="0" smtClean="0">
                <a:effectLst/>
              </a:rPr>
            </a:br>
            <a:r>
              <a:rPr lang="en-GB" dirty="0" smtClean="0">
                <a:effectLst/>
              </a:rPr>
              <a:t>• </a:t>
            </a:r>
            <a:r>
              <a:rPr lang="en-GB" dirty="0" smtClean="0">
                <a:effectLst/>
              </a:rPr>
              <a:t>magnification: exaggerating the importance of undesirable events</a:t>
            </a:r>
          </a:p>
          <a:p>
            <a:pPr marL="0" indent="0">
              <a:buNone/>
            </a:pPr>
            <a:r>
              <a:rPr lang="en-GB" dirty="0" smtClean="0">
                <a:effectLst/>
              </a:rPr>
              <a:t>• overgeneralization: drawing broad negative conclusions on the basis of a single insignificant event</a:t>
            </a:r>
          </a:p>
          <a:p>
            <a:pPr marL="0" indent="0">
              <a:buNone/>
            </a:pPr>
            <a:endParaRPr lang="en-GB" dirty="0" smtClean="0">
              <a:effectLst/>
            </a:endParaRPr>
          </a:p>
          <a:p>
            <a:pPr marL="0" indent="0" fontAlgn="base">
              <a:buNone/>
            </a:pPr>
            <a:r>
              <a:rPr lang="en-GB" dirty="0" smtClean="0"/>
              <a:t>These illogical thought patterns are self-defeating, and can cause great anxiety or depression for the individual</a:t>
            </a:r>
            <a:r>
              <a:rPr lang="en-GB" dirty="0" smtClean="0"/>
              <a:t>.</a:t>
            </a:r>
          </a:p>
          <a:p>
            <a:pPr marL="0" indent="0" fontAlgn="base">
              <a:buNone/>
            </a:pPr>
            <a:endParaRPr lang="en-GB" dirty="0" smtClean="0"/>
          </a:p>
          <a:p>
            <a:pPr marL="0" indent="0" fontAlgn="base">
              <a:buNone/>
            </a:pPr>
            <a:r>
              <a:rPr lang="en-GB" dirty="0" smtClean="0"/>
              <a:t>Beck’s system of therapy is similar to Ellis’s, but has been most widely used in cases of </a:t>
            </a:r>
            <a:r>
              <a:rPr lang="en-GB" b="1" dirty="0" smtClean="0"/>
              <a:t>depression</a:t>
            </a:r>
            <a:r>
              <a:rPr lang="en-GB" dirty="0" smtClean="0"/>
              <a:t>.  Cognitive therapists help clients to recognize the negative thoughts and errors in logic that cause them to be depressed.  The therapist also guide clients to question and challenge their dysfunctional thoughts, try out new interpretations, and ultimately apply alternative ways of thinking in their daily lives.</a:t>
            </a:r>
          </a:p>
          <a:p>
            <a:pPr marL="0" indent="0" fontAlgn="base">
              <a:buNone/>
            </a:pPr>
            <a:r>
              <a:rPr lang="en-GB" dirty="0" smtClean="0"/>
              <a:t>Depressed people who are treated with Beck’s approach improve significantly more than those who receive no treatment and about the same as those who receive biological treatments (</a:t>
            </a:r>
            <a:r>
              <a:rPr lang="en-GB" dirty="0" err="1" smtClean="0"/>
              <a:t>Hollon</a:t>
            </a:r>
            <a:r>
              <a:rPr lang="en-GB" dirty="0" smtClean="0"/>
              <a:t> &amp; Beck, 1994).  Beck’s Cognitive therapy has also been successfully applied to </a:t>
            </a:r>
            <a:r>
              <a:rPr lang="en-GB" b="1" dirty="0" smtClean="0"/>
              <a:t>panic disorders</a:t>
            </a:r>
            <a:r>
              <a:rPr lang="en-GB" dirty="0" smtClean="0"/>
              <a:t> and other anxiety disorders (Beck, 1993).</a:t>
            </a:r>
          </a:p>
          <a:p>
            <a:endParaRPr lang="en-GB" dirty="0"/>
          </a:p>
        </p:txBody>
      </p:sp>
    </p:spTree>
    <p:extLst>
      <p:ext uri="{BB962C8B-B14F-4D97-AF65-F5344CB8AC3E}">
        <p14:creationId xmlns:p14="http://schemas.microsoft.com/office/powerpoint/2010/main" val="12577309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Differences between REBT &amp; Cognitive Therapy</a:t>
            </a:r>
            <a:br>
              <a:rPr lang="en-GB" b="1" dirty="0" smtClean="0"/>
            </a:br>
            <a:endParaRPr lang="en-GB" dirty="0"/>
          </a:p>
        </p:txBody>
      </p:sp>
      <p:sp>
        <p:nvSpPr>
          <p:cNvPr id="3" name="Content Placeholder 2"/>
          <p:cNvSpPr>
            <a:spLocks noGrp="1"/>
          </p:cNvSpPr>
          <p:nvPr>
            <p:ph idx="1"/>
          </p:nvPr>
        </p:nvSpPr>
        <p:spPr/>
        <p:txBody>
          <a:bodyPr>
            <a:normAutofit fontScale="85000" lnSpcReduction="20000"/>
          </a:bodyPr>
          <a:lstStyle/>
          <a:p>
            <a:pPr fontAlgn="base"/>
            <a:r>
              <a:rPr lang="en-GB" dirty="0" smtClean="0"/>
              <a:t>Albert Ellis views the therapist as a teacher and does not think that a warm personal relationship with a client is essential. In contrast, Beck stresses the quality of the therapeutic relationship.</a:t>
            </a:r>
            <a:br>
              <a:rPr lang="en-GB" dirty="0" smtClean="0"/>
            </a:br>
            <a:endParaRPr lang="en-GB" dirty="0" smtClean="0"/>
          </a:p>
          <a:p>
            <a:pPr fontAlgn="base"/>
            <a:r>
              <a:rPr lang="en-GB" dirty="0" smtClean="0"/>
              <a:t>REBT is often highly directive, persuasive and </a:t>
            </a:r>
            <a:r>
              <a:rPr lang="en-GB" dirty="0" err="1" smtClean="0"/>
              <a:t>confrontive</a:t>
            </a:r>
            <a:r>
              <a:rPr lang="en-GB" dirty="0" smtClean="0"/>
              <a:t>. Beck places more emphasis on the client discovering misconceptions for themselves.</a:t>
            </a:r>
            <a:br>
              <a:rPr lang="en-GB" dirty="0" smtClean="0"/>
            </a:br>
            <a:endParaRPr lang="en-GB" dirty="0" smtClean="0"/>
          </a:p>
          <a:p>
            <a:pPr fontAlgn="base"/>
            <a:r>
              <a:rPr lang="en-GB" dirty="0" smtClean="0"/>
              <a:t>REBT uses different methods depending on the personality of the client, in Beck’s cognitive therapy, the method is based upon the particular disorder.</a:t>
            </a:r>
          </a:p>
          <a:p>
            <a:pPr fontAlgn="base"/>
            <a:endParaRPr lang="en-GB" dirty="0" smtClean="0"/>
          </a:p>
          <a:p>
            <a:endParaRPr lang="en-GB" dirty="0"/>
          </a:p>
        </p:txBody>
      </p:sp>
    </p:spTree>
    <p:extLst>
      <p:ext uri="{BB962C8B-B14F-4D97-AF65-F5344CB8AC3E}">
        <p14:creationId xmlns:p14="http://schemas.microsoft.com/office/powerpoint/2010/main" val="28649798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Strengths of CBT</a:t>
            </a:r>
            <a:br>
              <a:rPr lang="en-GB" b="1" dirty="0" smtClean="0"/>
            </a:br>
            <a:endParaRPr lang="en-GB" dirty="0"/>
          </a:p>
        </p:txBody>
      </p:sp>
      <p:sp>
        <p:nvSpPr>
          <p:cNvPr id="3" name="Content Placeholder 2"/>
          <p:cNvSpPr>
            <a:spLocks noGrp="1"/>
          </p:cNvSpPr>
          <p:nvPr>
            <p:ph idx="1"/>
          </p:nvPr>
        </p:nvSpPr>
        <p:spPr/>
        <p:txBody>
          <a:bodyPr>
            <a:normAutofit fontScale="70000" lnSpcReduction="20000"/>
          </a:bodyPr>
          <a:lstStyle/>
          <a:p>
            <a:pPr marL="0" indent="0" fontAlgn="base">
              <a:buNone/>
            </a:pPr>
            <a:r>
              <a:rPr lang="en-GB" dirty="0" smtClean="0"/>
              <a:t>1. Model has great appeal because it focuses on human thought. Human cognitive abilities has been responsible for our many accomplishments so may also be responsible for our problems.</a:t>
            </a:r>
            <a:br>
              <a:rPr lang="en-GB" dirty="0" smtClean="0"/>
            </a:br>
            <a:endParaRPr lang="en-GB" dirty="0" smtClean="0"/>
          </a:p>
          <a:p>
            <a:pPr marL="0" indent="0" fontAlgn="base">
              <a:buNone/>
            </a:pPr>
            <a:r>
              <a:rPr lang="en-GB" dirty="0" smtClean="0"/>
              <a:t>2. Cognitive theories lend themselves to testing. When experimental subjects are manipulated into adopting unpleasant assumptions or thought they became more anxious and depressed (</a:t>
            </a:r>
            <a:r>
              <a:rPr lang="en-GB" dirty="0" err="1" smtClean="0"/>
              <a:t>Rimm</a:t>
            </a:r>
            <a:r>
              <a:rPr lang="en-GB" dirty="0" smtClean="0"/>
              <a:t> &amp; Litvak, 1969).</a:t>
            </a:r>
            <a:br>
              <a:rPr lang="en-GB" dirty="0" smtClean="0"/>
            </a:br>
            <a:endParaRPr lang="en-GB" dirty="0" smtClean="0"/>
          </a:p>
          <a:p>
            <a:pPr marL="0" indent="0" fontAlgn="base">
              <a:buNone/>
            </a:pPr>
            <a:r>
              <a:rPr lang="en-GB" dirty="0" smtClean="0"/>
              <a:t>3. Many people with psychological disorders, particularly depressive , anxiety , and sexual disorders have been found to display maladaptive assumptions and thoughts (Beck et al., 1983).</a:t>
            </a:r>
            <a:br>
              <a:rPr lang="en-GB" dirty="0" smtClean="0"/>
            </a:br>
            <a:endParaRPr lang="en-GB" dirty="0" smtClean="0"/>
          </a:p>
          <a:p>
            <a:pPr marL="0" indent="0" fontAlgn="base">
              <a:buNone/>
            </a:pPr>
            <a:r>
              <a:rPr lang="en-GB" dirty="0" smtClean="0"/>
              <a:t>4. Cognitive therapy has been very effective for treating depression, and moderately effective for anxiety problems.</a:t>
            </a:r>
          </a:p>
        </p:txBody>
      </p:sp>
    </p:spTree>
    <p:extLst>
      <p:ext uri="{BB962C8B-B14F-4D97-AF65-F5344CB8AC3E}">
        <p14:creationId xmlns:p14="http://schemas.microsoft.com/office/powerpoint/2010/main" val="18182415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Limitations of CBT</a:t>
            </a:r>
            <a:endParaRPr lang="en-GB" dirty="0"/>
          </a:p>
        </p:txBody>
      </p:sp>
      <p:sp>
        <p:nvSpPr>
          <p:cNvPr id="3" name="Content Placeholder 2"/>
          <p:cNvSpPr>
            <a:spLocks noGrp="1"/>
          </p:cNvSpPr>
          <p:nvPr>
            <p:ph idx="1"/>
          </p:nvPr>
        </p:nvSpPr>
        <p:spPr/>
        <p:txBody>
          <a:bodyPr>
            <a:normAutofit fontScale="85000" lnSpcReduction="20000"/>
          </a:bodyPr>
          <a:lstStyle/>
          <a:p>
            <a:pPr fontAlgn="base"/>
            <a:r>
              <a:rPr lang="en-GB" dirty="0" smtClean="0"/>
              <a:t>1. The precise role of cognitive processes is yet to be determined. It is not clear whether faulty cognitions are a cause of the psychopathology or a consequence of it.</a:t>
            </a:r>
            <a:br>
              <a:rPr lang="en-GB" dirty="0" smtClean="0"/>
            </a:br>
            <a:endParaRPr lang="en-GB" dirty="0" smtClean="0"/>
          </a:p>
          <a:p>
            <a:pPr fontAlgn="base"/>
            <a:r>
              <a:rPr lang="en-GB" dirty="0" smtClean="0"/>
              <a:t>2. The cognitive model is narrow in scope - thinking is just one part of human functioning, broader issues need to be addressed.</a:t>
            </a:r>
            <a:br>
              <a:rPr lang="en-GB" dirty="0" smtClean="0"/>
            </a:br>
            <a:endParaRPr lang="en-GB" dirty="0" smtClean="0"/>
          </a:p>
          <a:p>
            <a:pPr fontAlgn="base"/>
            <a:r>
              <a:rPr lang="en-GB" dirty="0" smtClean="0"/>
              <a:t>3. Ethical issues: RET is a directive therapy aimed at changing cognitions sometimes quite forcefully. For some, this may be considered an unethical approach.</a:t>
            </a:r>
          </a:p>
          <a:p>
            <a:pPr marL="0" indent="0">
              <a:buNone/>
            </a:pPr>
            <a:endParaRPr lang="en-GB" dirty="0"/>
          </a:p>
        </p:txBody>
      </p:sp>
    </p:spTree>
    <p:extLst>
      <p:ext uri="{BB962C8B-B14F-4D97-AF65-F5344CB8AC3E}">
        <p14:creationId xmlns:p14="http://schemas.microsoft.com/office/powerpoint/2010/main" val="17278210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a:t>Outline and evaluate the cognitive approach to explaining psychopathology</a:t>
            </a:r>
          </a:p>
        </p:txBody>
      </p:sp>
    </p:spTree>
    <p:extLst>
      <p:ext uri="{BB962C8B-B14F-4D97-AF65-F5344CB8AC3E}">
        <p14:creationId xmlns:p14="http://schemas.microsoft.com/office/powerpoint/2010/main" val="32984420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55000" lnSpcReduction="20000"/>
          </a:bodyPr>
          <a:lstStyle/>
          <a:p>
            <a:r>
              <a:rPr lang="en-GB" dirty="0"/>
              <a:t>AO1 = 4 marks Knowledge of the cognitive approach to explaining psychopathology AO2 = 4 marks Evaluation of the cognitive approach to explaining psychopathology AO1: The cognitive approach believes that abnormality stems from faulty cognitions about others, our world and us. This faulty thinking may be through cognitive deficiencies (lack of planning) or cognitive distortions (processing information inaccurately). These cognitions cause distortions in the way we see things; Ellis suggested it is through irrational thinking, while Beck proposed the cognitive triad. An outline of the ABC model would be one way to outline the cognitive approach</a:t>
            </a:r>
            <a:r>
              <a:rPr lang="en-GB" dirty="0" smtClean="0"/>
              <a:t>.</a:t>
            </a:r>
          </a:p>
          <a:p>
            <a:r>
              <a:rPr lang="en-GB" dirty="0"/>
              <a:t>AO2: There are research studies to support this approach, e.g. </a:t>
            </a:r>
            <a:r>
              <a:rPr lang="en-GB" dirty="0" err="1"/>
              <a:t>Rachman</a:t>
            </a:r>
            <a:r>
              <a:rPr lang="en-GB" dirty="0"/>
              <a:t>. It has provided some convincing explanations for disorders such as depression and also some effective therapies such as CBT. However, it is not clear whether faulty cognitions are a cause of the psychopathology or a consequence of it. Contrasting this approach with others is one way to provide commentary. Students could also comment on the view that sometimes </a:t>
            </a:r>
            <a:r>
              <a:rPr lang="en-GB" dirty="0">
                <a:solidFill>
                  <a:srgbClr val="FF0000"/>
                </a:solidFill>
              </a:rPr>
              <a:t>these negative cognitions are in fact a more accurate view of the world: depressive realism.</a:t>
            </a:r>
          </a:p>
        </p:txBody>
      </p:sp>
    </p:spTree>
    <p:extLst>
      <p:ext uri="{BB962C8B-B14F-4D97-AF65-F5344CB8AC3E}">
        <p14:creationId xmlns:p14="http://schemas.microsoft.com/office/powerpoint/2010/main" val="26932983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Overall</a:t>
            </a:r>
            <a:endParaRPr lang="en-GB" dirty="0"/>
          </a:p>
        </p:txBody>
      </p:sp>
      <p:sp>
        <p:nvSpPr>
          <p:cNvPr id="3" name="Content Placeholder 2"/>
          <p:cNvSpPr>
            <a:spLocks noGrp="1"/>
          </p:cNvSpPr>
          <p:nvPr>
            <p:ph idx="1"/>
          </p:nvPr>
        </p:nvSpPr>
        <p:spPr/>
        <p:txBody>
          <a:bodyPr>
            <a:normAutofit fontScale="92500" lnSpcReduction="20000"/>
          </a:bodyPr>
          <a:lstStyle/>
          <a:p>
            <a:r>
              <a:rPr lang="en-GB" dirty="0"/>
              <a:t>F</a:t>
            </a:r>
            <a:r>
              <a:rPr lang="en-GB" dirty="0" smtClean="0"/>
              <a:t>aulty </a:t>
            </a:r>
            <a:r>
              <a:rPr lang="en-GB" dirty="0"/>
              <a:t>cognitions about others, our world and </a:t>
            </a:r>
            <a:r>
              <a:rPr lang="en-GB" dirty="0" smtClean="0"/>
              <a:t>us.</a:t>
            </a:r>
          </a:p>
          <a:p>
            <a:r>
              <a:rPr lang="en-GB" dirty="0" smtClean="0"/>
              <a:t>Caused by:</a:t>
            </a:r>
          </a:p>
          <a:p>
            <a:pPr lvl="1"/>
            <a:r>
              <a:rPr lang="en-GB" dirty="0" smtClean="0"/>
              <a:t>cognitive </a:t>
            </a:r>
            <a:r>
              <a:rPr lang="en-GB" dirty="0"/>
              <a:t>deficiencies (lack of planning) </a:t>
            </a:r>
          </a:p>
          <a:p>
            <a:pPr lvl="1"/>
            <a:r>
              <a:rPr lang="en-GB" dirty="0"/>
              <a:t>or cognitive distortions (processing information inaccurately)</a:t>
            </a:r>
          </a:p>
          <a:p>
            <a:r>
              <a:rPr lang="en-GB" dirty="0"/>
              <a:t>Ellis suggested it is through irrational </a:t>
            </a:r>
            <a:r>
              <a:rPr lang="en-GB" dirty="0" smtClean="0"/>
              <a:t>thinking (</a:t>
            </a:r>
            <a:r>
              <a:rPr lang="en-GB" dirty="0"/>
              <a:t> ABC </a:t>
            </a:r>
            <a:r>
              <a:rPr lang="en-GB" dirty="0" smtClean="0"/>
              <a:t>Model) , </a:t>
            </a:r>
            <a:r>
              <a:rPr lang="en-GB" dirty="0"/>
              <a:t>while Beck proposed the cognitive triad</a:t>
            </a:r>
            <a:r>
              <a:rPr lang="en-GB" dirty="0" smtClean="0"/>
              <a:t>.</a:t>
            </a:r>
          </a:p>
          <a:p>
            <a:r>
              <a:rPr lang="en-GB" dirty="0"/>
              <a:t> It is not clear whether faulty cognitions are a cause of the psychopathology or a consequence of it.</a:t>
            </a:r>
            <a:endParaRPr lang="en-GB" dirty="0" smtClean="0"/>
          </a:p>
          <a:p>
            <a:endParaRPr lang="en-GB" dirty="0" smtClean="0"/>
          </a:p>
          <a:p>
            <a:endParaRPr lang="en-GB" dirty="0" smtClean="0"/>
          </a:p>
        </p:txBody>
      </p:sp>
    </p:spTree>
    <p:extLst>
      <p:ext uri="{BB962C8B-B14F-4D97-AF65-F5344CB8AC3E}">
        <p14:creationId xmlns:p14="http://schemas.microsoft.com/office/powerpoint/2010/main" val="4043537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378</TotalTime>
  <Words>758</Words>
  <Application>Microsoft Office PowerPoint</Application>
  <PresentationFormat>On-screen Show (4:3)</PresentationFormat>
  <Paragraphs>83</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Cognitive Approach to abnormality</vt:lpstr>
      <vt:lpstr>The dance (or Cognitive triad, Beck)</vt:lpstr>
      <vt:lpstr>Or (Ellis)</vt:lpstr>
      <vt:lpstr>PowerPoint Presentation</vt:lpstr>
      <vt:lpstr>However</vt:lpstr>
      <vt:lpstr>Cognitive Behavioural Therapy </vt:lpstr>
      <vt:lpstr>Rational Emotive Behaviour Therapy - REBT</vt:lpstr>
      <vt:lpstr>PowerPoint Presentation</vt:lpstr>
      <vt:lpstr>Beck's Cognitive Therapy</vt:lpstr>
      <vt:lpstr>Cognitive triad </vt:lpstr>
      <vt:lpstr>In addition, Beck (1967) identifies a number of illogical thinking processes:</vt:lpstr>
      <vt:lpstr>Differences between REBT &amp; Cognitive Therapy </vt:lpstr>
      <vt:lpstr>Strengths of CBT </vt:lpstr>
      <vt:lpstr>Limitations of CBT</vt:lpstr>
      <vt:lpstr>Question</vt:lpstr>
      <vt:lpstr>Answer</vt:lpstr>
      <vt:lpstr>Overall</vt:lpstr>
    </vt:vector>
  </TitlesOfParts>
  <Company>Kelly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Cognitive Approach to abnormality</dc:title>
  <dc:creator>Stanyer, Richard  (Staff)</dc:creator>
  <cp:lastModifiedBy>Stanyer, Richard  (Staff)</cp:lastModifiedBy>
  <cp:revision>15</cp:revision>
  <dcterms:created xsi:type="dcterms:W3CDTF">2015-03-15T12:48:32Z</dcterms:created>
  <dcterms:modified xsi:type="dcterms:W3CDTF">2015-03-20T16:02:41Z</dcterms:modified>
</cp:coreProperties>
</file>